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8" r:id="rId6"/>
    <p:sldId id="272" r:id="rId7"/>
    <p:sldId id="270" r:id="rId8"/>
    <p:sldId id="269" r:id="rId9"/>
    <p:sldId id="271" r:id="rId10"/>
    <p:sldId id="276" r:id="rId11"/>
    <p:sldId id="275" r:id="rId12"/>
    <p:sldId id="278" r:id="rId13"/>
    <p:sldId id="277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7449" autoAdjust="0"/>
  </p:normalViewPr>
  <p:slideViewPr>
    <p:cSldViewPr snapToGrid="0" showGuides="1">
      <p:cViewPr varScale="1">
        <p:scale>
          <a:sx n="104" d="100"/>
          <a:sy n="104" d="100"/>
        </p:scale>
        <p:origin x="67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06614-D9CE-4B2F-8D66-9962998BEFAE}" type="doc">
      <dgm:prSet loTypeId="urn:microsoft.com/office/officeart/2005/8/layout/vList5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670FFD4-30BF-4E59-AEBA-D56923FE1562}">
      <dgm:prSet/>
      <dgm:spPr/>
      <dgm:t>
        <a:bodyPr/>
        <a:lstStyle/>
        <a:p>
          <a:r>
            <a:rPr lang="de-DE" b="0" baseline="0" dirty="0"/>
            <a:t>Kiez Kultur </a:t>
          </a:r>
          <a:r>
            <a:rPr lang="de-DE" b="0" baseline="0" dirty="0" err="1"/>
            <a:t>is</a:t>
          </a:r>
          <a:r>
            <a:rPr lang="de-DE" b="0" baseline="0" dirty="0"/>
            <a:t> </a:t>
          </a:r>
          <a:r>
            <a:rPr lang="de-DE" b="0" baseline="0" dirty="0" err="1"/>
            <a:t>your</a:t>
          </a:r>
          <a:r>
            <a:rPr lang="de-DE" b="0" baseline="0" dirty="0"/>
            <a:t> regional </a:t>
          </a:r>
          <a:r>
            <a:rPr lang="de-DE" b="0" baseline="0" dirty="0" err="1"/>
            <a:t>compact</a:t>
          </a:r>
          <a:r>
            <a:rPr lang="de-DE" b="0" baseline="0" dirty="0"/>
            <a:t> </a:t>
          </a:r>
          <a:r>
            <a:rPr lang="de-DE" b="0" baseline="0" dirty="0" err="1"/>
            <a:t>uptodate</a:t>
          </a:r>
          <a:r>
            <a:rPr lang="de-DE" b="0" baseline="0" dirty="0"/>
            <a:t> - App </a:t>
          </a:r>
          <a:endParaRPr lang="de-DE" dirty="0"/>
        </a:p>
      </dgm:t>
    </dgm:pt>
    <dgm:pt modelId="{3314A77A-E2A8-452E-A812-69D0D15438BC}" type="parTrans" cxnId="{EDB91DEF-6810-47C8-A07E-424C8C4A6FFC}">
      <dgm:prSet/>
      <dgm:spPr/>
      <dgm:t>
        <a:bodyPr/>
        <a:lstStyle/>
        <a:p>
          <a:endParaRPr lang="de-DE"/>
        </a:p>
      </dgm:t>
    </dgm:pt>
    <dgm:pt modelId="{84D15630-D289-40B2-84D7-A6D5EB35B35F}" type="sibTrans" cxnId="{EDB91DEF-6810-47C8-A07E-424C8C4A6FFC}">
      <dgm:prSet/>
      <dgm:spPr/>
      <dgm:t>
        <a:bodyPr/>
        <a:lstStyle/>
        <a:p>
          <a:endParaRPr lang="de-DE"/>
        </a:p>
      </dgm:t>
    </dgm:pt>
    <dgm:pt modelId="{099495FC-72D7-47B3-A2CE-BB3D7CEBF63B}" type="pres">
      <dgm:prSet presAssocID="{28B06614-D9CE-4B2F-8D66-9962998BEFAE}" presName="Name0" presStyleCnt="0">
        <dgm:presLayoutVars>
          <dgm:dir/>
          <dgm:animLvl val="lvl"/>
          <dgm:resizeHandles val="exact"/>
        </dgm:presLayoutVars>
      </dgm:prSet>
      <dgm:spPr/>
    </dgm:pt>
    <dgm:pt modelId="{498ED438-6326-4E08-AA89-D0D9837F815B}" type="pres">
      <dgm:prSet presAssocID="{C670FFD4-30BF-4E59-AEBA-D56923FE1562}" presName="linNode" presStyleCnt="0"/>
      <dgm:spPr/>
    </dgm:pt>
    <dgm:pt modelId="{6D005BDA-E991-408F-8C59-639CC2E7A225}" type="pres">
      <dgm:prSet presAssocID="{C670FFD4-30BF-4E59-AEBA-D56923FE1562}" presName="parentText" presStyleLbl="node1" presStyleIdx="0" presStyleCnt="1" custLinFactNeighborX="12391" custLinFactNeighborY="61891">
        <dgm:presLayoutVars>
          <dgm:chMax val="1"/>
          <dgm:bulletEnabled val="1"/>
        </dgm:presLayoutVars>
      </dgm:prSet>
      <dgm:spPr/>
    </dgm:pt>
  </dgm:ptLst>
  <dgm:cxnLst>
    <dgm:cxn modelId="{9B11D33C-81C8-4FA1-8DBD-8617FCD35D9B}" type="presOf" srcId="{C670FFD4-30BF-4E59-AEBA-D56923FE1562}" destId="{6D005BDA-E991-408F-8C59-639CC2E7A225}" srcOrd="0" destOrd="0" presId="urn:microsoft.com/office/officeart/2005/8/layout/vList5"/>
    <dgm:cxn modelId="{48E4CE58-E41F-4251-B907-902819B8C134}" type="presOf" srcId="{28B06614-D9CE-4B2F-8D66-9962998BEFAE}" destId="{099495FC-72D7-47B3-A2CE-BB3D7CEBF63B}" srcOrd="0" destOrd="0" presId="urn:microsoft.com/office/officeart/2005/8/layout/vList5"/>
    <dgm:cxn modelId="{EDB91DEF-6810-47C8-A07E-424C8C4A6FFC}" srcId="{28B06614-D9CE-4B2F-8D66-9962998BEFAE}" destId="{C670FFD4-30BF-4E59-AEBA-D56923FE1562}" srcOrd="0" destOrd="0" parTransId="{3314A77A-E2A8-452E-A812-69D0D15438BC}" sibTransId="{84D15630-D289-40B2-84D7-A6D5EB35B35F}"/>
    <dgm:cxn modelId="{470640B4-6DB0-47F1-A368-E056C4A994AE}" type="presParOf" srcId="{099495FC-72D7-47B3-A2CE-BB3D7CEBF63B}" destId="{498ED438-6326-4E08-AA89-D0D9837F815B}" srcOrd="0" destOrd="0" presId="urn:microsoft.com/office/officeart/2005/8/layout/vList5"/>
    <dgm:cxn modelId="{F05E7DD3-C879-4A75-AEFF-E164FF275174}" type="presParOf" srcId="{498ED438-6326-4E08-AA89-D0D9837F815B}" destId="{6D005BDA-E991-408F-8C59-639CC2E7A22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7F2E0-754A-4E9C-BB14-04796ECA990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92FC0989-E731-4B0E-9E5A-114D65D13A61}">
      <dgm:prSet/>
      <dgm:spPr/>
      <dgm:t>
        <a:bodyPr/>
        <a:lstStyle/>
        <a:p>
          <a:r>
            <a:rPr lang="de-DE" b="1" baseline="0" dirty="0"/>
            <a:t>News </a:t>
          </a:r>
          <a:r>
            <a:rPr lang="de-DE" b="1" baseline="0" dirty="0" err="1"/>
            <a:t>feed</a:t>
          </a:r>
          <a:endParaRPr lang="de-DE" dirty="0"/>
        </a:p>
      </dgm:t>
    </dgm:pt>
    <dgm:pt modelId="{025E036D-AEFD-4622-9E5F-6FF1763347FA}" type="parTrans" cxnId="{5FD3EA30-4AAD-4E55-97AA-82F9796DC1F5}">
      <dgm:prSet/>
      <dgm:spPr/>
      <dgm:t>
        <a:bodyPr/>
        <a:lstStyle/>
        <a:p>
          <a:endParaRPr lang="de-DE"/>
        </a:p>
      </dgm:t>
    </dgm:pt>
    <dgm:pt modelId="{93213A6E-5502-4E11-A9A9-12AE4A9A8841}" type="sibTrans" cxnId="{5FD3EA30-4AAD-4E55-97AA-82F9796DC1F5}">
      <dgm:prSet/>
      <dgm:spPr/>
      <dgm:t>
        <a:bodyPr/>
        <a:lstStyle/>
        <a:p>
          <a:endParaRPr lang="de-DE"/>
        </a:p>
      </dgm:t>
    </dgm:pt>
    <dgm:pt modelId="{1AB09D3E-FCC8-4964-96A0-18E4BD3C7B86}" type="pres">
      <dgm:prSet presAssocID="{8567F2E0-754A-4E9C-BB14-04796ECA990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2CB10C2-F49F-4483-969E-2FFA78297248}" type="pres">
      <dgm:prSet presAssocID="{92FC0989-E731-4B0E-9E5A-114D65D13A61}" presName="horFlow" presStyleCnt="0"/>
      <dgm:spPr/>
    </dgm:pt>
    <dgm:pt modelId="{831EED32-85A3-4604-8E11-19F7C4070D3D}" type="pres">
      <dgm:prSet presAssocID="{92FC0989-E731-4B0E-9E5A-114D65D13A61}" presName="bigChev" presStyleLbl="node1" presStyleIdx="0" presStyleCnt="1" custLinFactX="-92367" custLinFactNeighborX="-100000" custLinFactNeighborY="-13740"/>
      <dgm:spPr/>
    </dgm:pt>
  </dgm:ptLst>
  <dgm:cxnLst>
    <dgm:cxn modelId="{5FD3EA30-4AAD-4E55-97AA-82F9796DC1F5}" srcId="{8567F2E0-754A-4E9C-BB14-04796ECA9906}" destId="{92FC0989-E731-4B0E-9E5A-114D65D13A61}" srcOrd="0" destOrd="0" parTransId="{025E036D-AEFD-4622-9E5F-6FF1763347FA}" sibTransId="{93213A6E-5502-4E11-A9A9-12AE4A9A8841}"/>
    <dgm:cxn modelId="{F074EE81-13A3-46D0-8F08-07BD7830ABFE}" type="presOf" srcId="{92FC0989-E731-4B0E-9E5A-114D65D13A61}" destId="{831EED32-85A3-4604-8E11-19F7C4070D3D}" srcOrd="0" destOrd="0" presId="urn:microsoft.com/office/officeart/2005/8/layout/lProcess3"/>
    <dgm:cxn modelId="{C85EAFCC-7D2D-49CA-895B-5C4CC274762B}" type="presOf" srcId="{8567F2E0-754A-4E9C-BB14-04796ECA9906}" destId="{1AB09D3E-FCC8-4964-96A0-18E4BD3C7B86}" srcOrd="0" destOrd="0" presId="urn:microsoft.com/office/officeart/2005/8/layout/lProcess3"/>
    <dgm:cxn modelId="{AE1FAF1B-B1B2-4BA1-B613-2647E331977F}" type="presParOf" srcId="{1AB09D3E-FCC8-4964-96A0-18E4BD3C7B86}" destId="{72CB10C2-F49F-4483-969E-2FFA78297248}" srcOrd="0" destOrd="0" presId="urn:microsoft.com/office/officeart/2005/8/layout/lProcess3"/>
    <dgm:cxn modelId="{D857ACDA-5EA9-47E6-824C-3719112F00BC}" type="presParOf" srcId="{72CB10C2-F49F-4483-969E-2FFA78297248}" destId="{831EED32-85A3-4604-8E11-19F7C4070D3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05BDA-E991-408F-8C59-639CC2E7A225}">
      <dsp:nvSpPr>
        <dsp:cNvPr id="0" name=""/>
        <dsp:cNvSpPr/>
      </dsp:nvSpPr>
      <dsp:spPr>
        <a:xfrm>
          <a:off x="5024771" y="0"/>
          <a:ext cx="4961272" cy="2220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b="0" kern="1200" baseline="0" dirty="0"/>
            <a:t>Kiez Kultur </a:t>
          </a:r>
          <a:r>
            <a:rPr lang="de-DE" sz="4300" b="0" kern="1200" baseline="0" dirty="0" err="1"/>
            <a:t>is</a:t>
          </a:r>
          <a:r>
            <a:rPr lang="de-DE" sz="4300" b="0" kern="1200" baseline="0" dirty="0"/>
            <a:t> </a:t>
          </a:r>
          <a:r>
            <a:rPr lang="de-DE" sz="4300" b="0" kern="1200" baseline="0" dirty="0" err="1"/>
            <a:t>your</a:t>
          </a:r>
          <a:r>
            <a:rPr lang="de-DE" sz="4300" b="0" kern="1200" baseline="0" dirty="0"/>
            <a:t> regional </a:t>
          </a:r>
          <a:r>
            <a:rPr lang="de-DE" sz="4300" b="0" kern="1200" baseline="0" dirty="0" err="1"/>
            <a:t>compact</a:t>
          </a:r>
          <a:r>
            <a:rPr lang="de-DE" sz="4300" b="0" kern="1200" baseline="0" dirty="0"/>
            <a:t> </a:t>
          </a:r>
          <a:r>
            <a:rPr lang="de-DE" sz="4300" b="0" kern="1200" baseline="0" dirty="0" err="1"/>
            <a:t>uptodate</a:t>
          </a:r>
          <a:r>
            <a:rPr lang="de-DE" sz="4300" b="0" kern="1200" baseline="0" dirty="0"/>
            <a:t> - App </a:t>
          </a:r>
          <a:endParaRPr lang="de-DE" sz="4300" kern="1200" dirty="0"/>
        </a:p>
      </dsp:txBody>
      <dsp:txXfrm>
        <a:off x="5133177" y="108406"/>
        <a:ext cx="4744460" cy="2003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EED32-85A3-4604-8E11-19F7C4070D3D}">
      <dsp:nvSpPr>
        <dsp:cNvPr id="0" name=""/>
        <dsp:cNvSpPr/>
      </dsp:nvSpPr>
      <dsp:spPr>
        <a:xfrm>
          <a:off x="0" y="0"/>
          <a:ext cx="2300355" cy="9201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b="1" kern="1200" baseline="0" dirty="0"/>
            <a:t>News </a:t>
          </a:r>
          <a:r>
            <a:rPr lang="de-DE" sz="3100" b="1" kern="1200" baseline="0" dirty="0" err="1"/>
            <a:t>feed</a:t>
          </a:r>
          <a:endParaRPr lang="de-DE" sz="3100" kern="1200" dirty="0"/>
        </a:p>
      </dsp:txBody>
      <dsp:txXfrm>
        <a:off x="460071" y="0"/>
        <a:ext cx="1380213" cy="920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87C01A-9758-4250-8ECE-0642C0695A6C}" type="datetime1">
              <a:rPr lang="de-DE" smtClean="0"/>
              <a:t>05.07.2021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5684A-D8A0-486B-B44A-49251F0233F5}" type="datetime1">
              <a:rPr lang="de-DE" smtClean="0"/>
              <a:pPr/>
              <a:t>05.07.2021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chö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pic>
        <p:nvPicPr>
          <p:cNvPr id="17" name="Grafik 16" descr="Umschlag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fik 17" descr="Netzwe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Umschlag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fik 19" descr="Netzwe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Untertitel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ihand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  <p:sp>
            <p:nvSpPr>
              <p:cNvPr id="20" name="Freihand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</p:grpSp>
      </p:grp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ihand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5" name="Freihand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6" name="Freihand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0" name="Freihand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ihand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4" name="Freihand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ihand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Hier Platzhaltertext einfügen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Bildplatzhalt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accent2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01 einfügen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02 einfügen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ihand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ihand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7" name="Freihand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8" name="Freihand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3B88FD-FDE8-4F3D-B872-D7AB5FE4C3A7}" type="datetime2">
              <a:rPr lang="de-DE" noProof="0" smtClean="0"/>
              <a:t>Montag, 5. Juli 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kiez-kultur.web.app/hom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Kiez Kultur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Appsolutely</a:t>
            </a:r>
            <a:r>
              <a:rPr lang="de-DE" dirty="0"/>
              <a:t> </a:t>
            </a:r>
            <a:r>
              <a:rPr lang="de-DE" dirty="0" err="1"/>
              <a:t>informed</a:t>
            </a: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7441A477-36FD-49E0-B1CF-57E1589C24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7" r="16667"/>
          <a:stretch>
            <a:fillRect/>
          </a:stretch>
        </p:blipFill>
        <p:spPr>
          <a:xfrm>
            <a:off x="749300" y="711200"/>
            <a:ext cx="5305425" cy="5305425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03F0F21-FF44-429E-B22E-6D417FA1185D}"/>
              </a:ext>
            </a:extLst>
          </p:cNvPr>
          <p:cNvSpPr/>
          <p:nvPr/>
        </p:nvSpPr>
        <p:spPr>
          <a:xfrm>
            <a:off x="9696203" y="15875"/>
            <a:ext cx="2495797" cy="1484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2636A35-CB46-4D88-9613-C2DB149DB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4030" y="3429000"/>
            <a:ext cx="843120" cy="9648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3DB08E0-FCEF-4743-9528-378C0F57AAAF}"/>
              </a:ext>
            </a:extLst>
          </p:cNvPr>
          <p:cNvSpPr txBox="1"/>
          <p:nvPr/>
        </p:nvSpPr>
        <p:spPr>
          <a:xfrm>
            <a:off x="6343650" y="4694123"/>
            <a:ext cx="5305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members</a:t>
            </a:r>
            <a:r>
              <a:rPr lang="de-DE" dirty="0">
                <a:solidFill>
                  <a:schemeClr val="bg1"/>
                </a:solidFill>
              </a:rPr>
              <a:t> = { </a:t>
            </a:r>
          </a:p>
          <a:p>
            <a:r>
              <a:rPr lang="de-DE" dirty="0">
                <a:solidFill>
                  <a:schemeClr val="bg1"/>
                </a:solidFill>
              </a:rPr>
              <a:t>	      „s0568222“: „Marc Woelms“,</a:t>
            </a:r>
          </a:p>
          <a:p>
            <a:r>
              <a:rPr lang="de-DE" dirty="0">
                <a:solidFill>
                  <a:schemeClr val="bg1"/>
                </a:solidFill>
              </a:rPr>
              <a:t>	      „s0569364“: „Duc </a:t>
            </a:r>
            <a:r>
              <a:rPr lang="de-DE" dirty="0" err="1">
                <a:solidFill>
                  <a:schemeClr val="bg1"/>
                </a:solidFill>
              </a:rPr>
              <a:t>Anh</a:t>
            </a:r>
            <a:r>
              <a:rPr lang="de-DE" dirty="0">
                <a:solidFill>
                  <a:schemeClr val="bg1"/>
                </a:solidFill>
              </a:rPr>
              <a:t> Tran“,</a:t>
            </a:r>
          </a:p>
          <a:p>
            <a:r>
              <a:rPr lang="de-DE" dirty="0">
                <a:solidFill>
                  <a:schemeClr val="bg1"/>
                </a:solidFill>
              </a:rPr>
              <a:t>	      „s0569230“: „Max Gurgel“</a:t>
            </a:r>
          </a:p>
          <a:p>
            <a:r>
              <a:rPr lang="de-DE" dirty="0">
                <a:solidFill>
                  <a:schemeClr val="bg1"/>
                </a:solidFill>
              </a:rPr>
              <a:t>	    }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43E9D49-646F-4C0B-9BDF-65E26F36D0A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5034" r="5034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A9DB0E-BA7F-4FEB-BC16-2E4B5E03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D904C5-D404-4E97-88A2-EDC8DF61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https://github.com/ss0569364/regional-newspapers</a:t>
            </a:r>
          </a:p>
        </p:txBody>
      </p:sp>
      <p:pic>
        <p:nvPicPr>
          <p:cNvPr id="22" name="Bildplatzhalter 21" descr="Herunterladen mit einfarbiger Füllung">
            <a:extLst>
              <a:ext uri="{FF2B5EF4-FFF2-40B4-BE49-F238E27FC236}">
                <a16:creationId xmlns:a16="http://schemas.microsoft.com/office/drawing/2014/main" id="{A554857A-49F2-4B16-B0D6-C56DA596D0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6" b="556"/>
          <a:stretch>
            <a:fillRect/>
          </a:stretch>
        </p:blipFill>
        <p:spPr/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553ED53-BA00-4D4B-8FDE-DAF987F484D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6C11405-D4BD-432A-B1D9-C40FE0AE045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dirty="0"/>
              <a:t>GitHub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B23E213-2DE1-42C0-8D87-3E2F38342A0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drive</a:t>
            </a:r>
            <a:endParaRPr lang="de-DE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D7E4CC9-64E3-4B73-A03E-D0A0F988D6D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58" b="158"/>
          <a:stretch>
            <a:fillRect/>
          </a:stretch>
        </p:blipFill>
        <p:spPr/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6CCE95B-61E8-4533-A878-DB8DC044B9C2}"/>
              </a:ext>
            </a:extLst>
          </p:cNvPr>
          <p:cNvSpPr/>
          <p:nvPr/>
        </p:nvSpPr>
        <p:spPr>
          <a:xfrm>
            <a:off x="0" y="6003234"/>
            <a:ext cx="2202873" cy="85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14BB75A-793E-4E65-9531-A0B29B4B7CB6}"/>
              </a:ext>
            </a:extLst>
          </p:cNvPr>
          <p:cNvSpPr/>
          <p:nvPr/>
        </p:nvSpPr>
        <p:spPr>
          <a:xfrm>
            <a:off x="11340935" y="6311735"/>
            <a:ext cx="325603" cy="403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16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16FE928-4D06-40F0-A326-4FA1B33902F5}"/>
              </a:ext>
            </a:extLst>
          </p:cNvPr>
          <p:cNvSpPr/>
          <p:nvPr/>
        </p:nvSpPr>
        <p:spPr>
          <a:xfrm>
            <a:off x="0" y="5373584"/>
            <a:ext cx="2495797" cy="1484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39C9D05F-7EEB-48BE-85BA-BFD9794292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869723"/>
              </p:ext>
            </p:extLst>
          </p:nvPr>
        </p:nvGraphicFramePr>
        <p:xfrm>
          <a:off x="1359725" y="605623"/>
          <a:ext cx="13781313" cy="2220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2556" y="3494342"/>
            <a:ext cx="3147600" cy="764460"/>
          </a:xfrm>
        </p:spPr>
        <p:txBody>
          <a:bodyPr rtlCol="0"/>
          <a:lstStyle/>
          <a:p>
            <a:pPr rt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district</a:t>
            </a:r>
            <a:r>
              <a:rPr lang="de-DE" dirty="0"/>
              <a:t> / </a:t>
            </a:r>
            <a:r>
              <a:rPr lang="de-DE" dirty="0" err="1"/>
              <a:t>neighbourhood</a:t>
            </a:r>
            <a:r>
              <a:rPr lang="de-DE" dirty="0"/>
              <a:t> in Berlin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&amp; </a:t>
            </a:r>
            <a:r>
              <a:rPr lang="de-DE" dirty="0" err="1"/>
              <a:t>use</a:t>
            </a:r>
            <a:r>
              <a:rPr lang="de-DE" dirty="0"/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send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inform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business</a:t>
            </a: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DB7D857-2C4C-4529-A71C-92EC08B8E9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l="4162" r="4162"/>
          <a:stretch>
            <a:fillRect/>
          </a:stretch>
        </p:blipFill>
        <p:spPr>
          <a:xfrm>
            <a:off x="0" y="2270375"/>
            <a:ext cx="6206400" cy="4587625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E05FF0A-163C-4ADE-948F-506A3FD17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73794" y="106698"/>
            <a:ext cx="843120" cy="964807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BEA82852-DDBB-418E-8D9D-04A8BFE7E029}"/>
              </a:ext>
            </a:extLst>
          </p:cNvPr>
          <p:cNvSpPr/>
          <p:nvPr/>
        </p:nvSpPr>
        <p:spPr>
          <a:xfrm>
            <a:off x="11332553" y="6347541"/>
            <a:ext cx="325603" cy="4037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A652EC1-4DAE-424F-8B74-D8FEDDD99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820337"/>
              </p:ext>
            </p:extLst>
          </p:nvPr>
        </p:nvGraphicFramePr>
        <p:xfrm>
          <a:off x="515938" y="142504"/>
          <a:ext cx="11150600" cy="92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5046408" cy="2894336"/>
          </a:xfrm>
        </p:spPr>
        <p:txBody>
          <a:bodyPr rtlCol="0"/>
          <a:lstStyle/>
          <a:p>
            <a:pPr rtl="0"/>
            <a:r>
              <a:rPr lang="de-DE" sz="2400" dirty="0"/>
              <a:t>Regional </a:t>
            </a:r>
            <a:r>
              <a:rPr lang="de-DE" sz="2400" dirty="0" err="1"/>
              <a:t>news</a:t>
            </a:r>
            <a:r>
              <a:rPr lang="de-DE" sz="2400" dirty="0"/>
              <a:t> </a:t>
            </a:r>
            <a:r>
              <a:rPr lang="de-DE" sz="2400" dirty="0" err="1"/>
              <a:t>around</a:t>
            </a:r>
            <a:r>
              <a:rPr lang="de-DE" sz="2400" dirty="0"/>
              <a:t> Berlin </a:t>
            </a:r>
            <a:r>
              <a:rPr lang="de-DE" sz="2400" dirty="0" err="1"/>
              <a:t>filtered</a:t>
            </a:r>
            <a:r>
              <a:rPr lang="de-DE" sz="2400" dirty="0"/>
              <a:t> and </a:t>
            </a:r>
            <a:r>
              <a:rPr lang="de-DE" sz="2400" dirty="0" err="1"/>
              <a:t>located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streets</a:t>
            </a:r>
            <a:r>
              <a:rPr lang="de-DE" sz="2400" dirty="0"/>
              <a:t>, </a:t>
            </a:r>
            <a:r>
              <a:rPr lang="de-DE" sz="2400" dirty="0" err="1"/>
              <a:t>schools</a:t>
            </a:r>
            <a:r>
              <a:rPr lang="de-DE" sz="2400" dirty="0"/>
              <a:t>, </a:t>
            </a:r>
            <a:r>
              <a:rPr lang="de-DE" sz="2400" dirty="0" err="1"/>
              <a:t>parks</a:t>
            </a:r>
            <a:r>
              <a:rPr lang="de-DE" sz="2400" dirty="0"/>
              <a:t>, </a:t>
            </a:r>
            <a:r>
              <a:rPr lang="de-DE" sz="2400" dirty="0" err="1"/>
              <a:t>universities</a:t>
            </a:r>
            <a:r>
              <a:rPr lang="de-DE" sz="2400" dirty="0"/>
              <a:t> and </a:t>
            </a:r>
            <a:r>
              <a:rPr lang="de-DE" sz="2400" dirty="0" err="1"/>
              <a:t>hospitals</a:t>
            </a:r>
            <a:r>
              <a:rPr lang="de-DE" sz="2400" dirty="0"/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de-DE" dirty="0" err="1"/>
              <a:t>Newsarticles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„Tagespiegel“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522720" y="1648186"/>
            <a:ext cx="4879200" cy="2834508"/>
          </a:xfrm>
        </p:spPr>
        <p:txBody>
          <a:bodyPr rtlCol="0"/>
          <a:lstStyle/>
          <a:p>
            <a:pPr rtl="0"/>
            <a:r>
              <a:rPr lang="de-DE" sz="2400" dirty="0" err="1"/>
              <a:t>Tagged</a:t>
            </a:r>
            <a:r>
              <a:rPr lang="de-DE" sz="2400" dirty="0"/>
              <a:t> </a:t>
            </a:r>
            <a:r>
              <a:rPr lang="de-DE" sz="2400" dirty="0" err="1"/>
              <a:t>recommendations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improvements</a:t>
            </a:r>
            <a:r>
              <a:rPr lang="de-DE" sz="2400" dirty="0"/>
              <a:t>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local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r>
              <a:rPr lang="de-DE" sz="2400" dirty="0"/>
              <a:t> </a:t>
            </a:r>
          </a:p>
          <a:p>
            <a:pPr rtl="0"/>
            <a:r>
              <a:rPr lang="de-DE" sz="2400" dirty="0"/>
              <a:t>Political, relevant </a:t>
            </a:r>
            <a:r>
              <a:rPr lang="de-DE" sz="2400" dirty="0" err="1"/>
              <a:t>decisions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district</a:t>
            </a:r>
            <a:endParaRPr lang="de-DE" sz="2400" dirty="0"/>
          </a:p>
          <a:p>
            <a:pPr rtl="0"/>
            <a:r>
              <a:rPr lang="de-DE" sz="2400" dirty="0" err="1"/>
              <a:t>Requests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government</a:t>
            </a:r>
            <a:r>
              <a:rPr lang="de-DE" sz="2400" dirty="0"/>
              <a:t> support in </a:t>
            </a:r>
            <a:r>
              <a:rPr lang="de-DE" sz="2400" dirty="0" err="1"/>
              <a:t>term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important</a:t>
            </a:r>
            <a:r>
              <a:rPr lang="de-DE" sz="2400" dirty="0"/>
              <a:t>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endParaRPr lang="de-DE" sz="24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de-DE" dirty="0"/>
              <a:t>„Drucksachen“ </a:t>
            </a:r>
            <a:r>
              <a:rPr lang="de-DE" dirty="0" err="1"/>
              <a:t>from</a:t>
            </a:r>
            <a:r>
              <a:rPr lang="de-DE" dirty="0"/>
              <a:t> berlin.de</a:t>
            </a:r>
          </a:p>
        </p:txBody>
      </p:sp>
      <p:pic>
        <p:nvPicPr>
          <p:cNvPr id="29" name="Bildplatzhalter 28" descr="Zeitung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969" y="1850968"/>
            <a:ext cx="605487" cy="605487"/>
          </a:xfrm>
        </p:spPr>
      </p:pic>
      <p:pic>
        <p:nvPicPr>
          <p:cNvPr id="31" name="Bildplatzhalt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31" r="131"/>
          <a:stretch>
            <a:fillRect/>
          </a:stretch>
        </p:blipFill>
        <p:spPr/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9816D19-DD08-4209-A0C0-204B7B1F5F8F}"/>
              </a:ext>
            </a:extLst>
          </p:cNvPr>
          <p:cNvSpPr/>
          <p:nvPr/>
        </p:nvSpPr>
        <p:spPr>
          <a:xfrm>
            <a:off x="0" y="5700156"/>
            <a:ext cx="2202873" cy="1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4012487-5B27-44D5-A944-1221040ECF8F}"/>
              </a:ext>
            </a:extLst>
          </p:cNvPr>
          <p:cNvSpPr/>
          <p:nvPr/>
        </p:nvSpPr>
        <p:spPr>
          <a:xfrm>
            <a:off x="11340935" y="6311735"/>
            <a:ext cx="325603" cy="403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A385C66-8768-42F9-B6B8-1423482ECA26}"/>
              </a:ext>
            </a:extLst>
          </p:cNvPr>
          <p:cNvSpPr/>
          <p:nvPr/>
        </p:nvSpPr>
        <p:spPr>
          <a:xfrm>
            <a:off x="0" y="5700156"/>
            <a:ext cx="2202873" cy="1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60" y="1651317"/>
            <a:ext cx="4914189" cy="4693928"/>
          </a:xfrm>
        </p:spPr>
        <p:txBody>
          <a:bodyPr rtlCol="0"/>
          <a:lstStyle/>
          <a:p>
            <a:pPr marL="0" indent="0" rtl="0">
              <a:buNone/>
            </a:pPr>
            <a:endParaRPr lang="de-DE" sz="800" dirty="0"/>
          </a:p>
          <a:p>
            <a:pPr marL="0" indent="0" rtl="0">
              <a:buNone/>
            </a:pPr>
            <a:endParaRPr lang="de-DE" sz="800" dirty="0"/>
          </a:p>
          <a:p>
            <a:pPr marL="0" indent="0" rtl="0">
              <a:buNone/>
            </a:pPr>
            <a:endParaRPr lang="de-DE" sz="800" dirty="0"/>
          </a:p>
          <a:p>
            <a:pPr marL="0" indent="0" rtl="0">
              <a:buNone/>
            </a:pPr>
            <a:r>
              <a:rPr lang="de-DE" sz="1800" u="sng" dirty="0"/>
              <a:t>Frontend</a:t>
            </a:r>
          </a:p>
          <a:p>
            <a:r>
              <a:rPr lang="de-DE" sz="1800" dirty="0" err="1"/>
              <a:t>React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Material UI</a:t>
            </a:r>
            <a:endParaRPr lang="de-DE" sz="1800" u="sng" dirty="0"/>
          </a:p>
          <a:p>
            <a:pPr marL="0" indent="0" rtl="0">
              <a:buNone/>
            </a:pPr>
            <a:r>
              <a:rPr lang="de-DE" sz="1800" u="sng" dirty="0"/>
              <a:t>Backend</a:t>
            </a:r>
          </a:p>
          <a:p>
            <a:r>
              <a:rPr lang="de-DE" sz="1800" dirty="0" err="1"/>
              <a:t>Flask</a:t>
            </a:r>
            <a:endParaRPr lang="de-DE" sz="1800" dirty="0"/>
          </a:p>
          <a:p>
            <a:pPr marL="0" indent="0">
              <a:buNone/>
            </a:pPr>
            <a:r>
              <a:rPr lang="de-DE" sz="1800" u="sng" dirty="0"/>
              <a:t>Database</a:t>
            </a:r>
          </a:p>
          <a:p>
            <a:r>
              <a:rPr lang="de-DE" sz="1800" dirty="0"/>
              <a:t>MongoDB</a:t>
            </a:r>
          </a:p>
          <a:p>
            <a:pPr marL="0" indent="0" rtl="0">
              <a:buNone/>
            </a:pPr>
            <a:r>
              <a:rPr lang="de-DE" sz="1800" u="sng" dirty="0"/>
              <a:t>Libraries</a:t>
            </a:r>
          </a:p>
          <a:p>
            <a:r>
              <a:rPr lang="en-US" sz="1800" dirty="0" err="1"/>
              <a:t>BeautifulSoup</a:t>
            </a:r>
            <a:r>
              <a:rPr lang="en-US" sz="1800" dirty="0"/>
              <a:t>, </a:t>
            </a:r>
            <a:r>
              <a:rPr lang="en-US" sz="1800" dirty="0" err="1"/>
              <a:t>SpaCy</a:t>
            </a:r>
            <a:r>
              <a:rPr lang="en-US" sz="1800" dirty="0"/>
              <a:t>, Flask, Selenium, </a:t>
            </a:r>
            <a:br>
              <a:rPr lang="en-US" sz="1800" dirty="0"/>
            </a:br>
            <a:r>
              <a:rPr lang="en-US" sz="1800" dirty="0" err="1"/>
              <a:t>PyMongo</a:t>
            </a:r>
            <a:r>
              <a:rPr lang="en-US" sz="1800" dirty="0"/>
              <a:t>, </a:t>
            </a:r>
            <a:r>
              <a:rPr lang="en-US" sz="1800" dirty="0" err="1"/>
              <a:t>GeoPy</a:t>
            </a:r>
            <a:r>
              <a:rPr lang="en-US" sz="1800" dirty="0"/>
              <a:t>, NLTK, Overpass and many more</a:t>
            </a:r>
            <a:endParaRPr lang="de-DE" sz="1800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58C217B2-EAB2-4794-9E64-BF3F5D15AA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927" r="21927"/>
          <a:stretch>
            <a:fillRect/>
          </a:stretch>
        </p:blipFill>
        <p:spPr/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9B1C0ADC-15E1-4389-B957-7AD1846795E2}"/>
              </a:ext>
            </a:extLst>
          </p:cNvPr>
          <p:cNvSpPr/>
          <p:nvPr/>
        </p:nvSpPr>
        <p:spPr>
          <a:xfrm>
            <a:off x="11340935" y="6311735"/>
            <a:ext cx="325603" cy="403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Webdesign">
            <a:extLst>
              <a:ext uri="{FF2B5EF4-FFF2-40B4-BE49-F238E27FC236}">
                <a16:creationId xmlns:a16="http://schemas.microsoft.com/office/drawing/2014/main" id="{D74D8CDA-442B-4148-BA4C-6968F2B0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72" y="2243230"/>
            <a:ext cx="448295" cy="448295"/>
          </a:xfrm>
          <a:prstGeom prst="rect">
            <a:avLst/>
          </a:prstGeom>
        </p:spPr>
      </p:pic>
      <p:pic>
        <p:nvPicPr>
          <p:cNvPr id="21" name="Grafik 20" descr="Zahnräder">
            <a:extLst>
              <a:ext uri="{FF2B5EF4-FFF2-40B4-BE49-F238E27FC236}">
                <a16:creationId xmlns:a16="http://schemas.microsoft.com/office/drawing/2014/main" id="{4F9A7A33-2FF6-4550-82D7-09E54EA47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025" y="3006208"/>
            <a:ext cx="453242" cy="453242"/>
          </a:xfrm>
          <a:prstGeom prst="rect">
            <a:avLst/>
          </a:prstGeom>
        </p:spPr>
      </p:pic>
      <p:pic>
        <p:nvPicPr>
          <p:cNvPr id="23" name="Grafik 22" descr="Datenbank">
            <a:extLst>
              <a:ext uri="{FF2B5EF4-FFF2-40B4-BE49-F238E27FC236}">
                <a16:creationId xmlns:a16="http://schemas.microsoft.com/office/drawing/2014/main" id="{189A5B61-519B-41BC-B6EA-23D179D16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025" y="3771660"/>
            <a:ext cx="453242" cy="453242"/>
          </a:xfrm>
          <a:prstGeom prst="rect">
            <a:avLst/>
          </a:prstGeom>
        </p:spPr>
      </p:pic>
      <p:pic>
        <p:nvPicPr>
          <p:cNvPr id="25" name="Grafik 24" descr="Bücherregal">
            <a:extLst>
              <a:ext uri="{FF2B5EF4-FFF2-40B4-BE49-F238E27FC236}">
                <a16:creationId xmlns:a16="http://schemas.microsoft.com/office/drawing/2014/main" id="{20FD0997-A21E-4652-8C88-C3CC0D16F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19" y="4537112"/>
            <a:ext cx="453242" cy="453242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20BC70E-12F9-421B-9600-FF77F7A5FA80}"/>
              </a:ext>
            </a:extLst>
          </p:cNvPr>
          <p:cNvGrpSpPr/>
          <p:nvPr/>
        </p:nvGrpSpPr>
        <p:grpSpPr>
          <a:xfrm>
            <a:off x="2256552" y="218420"/>
            <a:ext cx="2471859" cy="920142"/>
            <a:chOff x="0" y="0"/>
            <a:chExt cx="2300355" cy="920142"/>
          </a:xfrm>
        </p:grpSpPr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49EEB20B-9A62-47CE-A4BC-4B11988CDF5B}"/>
                </a:ext>
              </a:extLst>
            </p:cNvPr>
            <p:cNvSpPr/>
            <p:nvPr/>
          </p:nvSpPr>
          <p:spPr>
            <a:xfrm>
              <a:off x="0" y="0"/>
              <a:ext cx="2300355" cy="920142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: Chevron 4">
              <a:extLst>
                <a:ext uri="{FF2B5EF4-FFF2-40B4-BE49-F238E27FC236}">
                  <a16:creationId xmlns:a16="http://schemas.microsoft.com/office/drawing/2014/main" id="{8621ECF2-D158-4E71-AEEA-F223B2D95A22}"/>
                </a:ext>
              </a:extLst>
            </p:cNvPr>
            <p:cNvSpPr txBox="1"/>
            <p:nvPr/>
          </p:nvSpPr>
          <p:spPr>
            <a:xfrm>
              <a:off x="460071" y="0"/>
              <a:ext cx="1380213" cy="9201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19685" rIns="0" bIns="19685" numCol="1" spcCol="1270" anchor="ctr" anchorCtr="0">
              <a:noAutofit/>
            </a:bodyPr>
            <a:lstStyle/>
            <a:p>
              <a:pPr algn="ctr"/>
              <a:r>
                <a:rPr lang="de-DE" sz="3100" b="1" dirty="0">
                  <a:solidFill>
                    <a:prstClr val="white"/>
                  </a:solidFill>
                  <a:latin typeface="Calibri"/>
                </a:rPr>
                <a:t>Tech Stack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7D8C3DA7-EDEE-4C92-A83B-538C47D9D9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-14026" t="1" r="-1" b="-86120"/>
          <a:stretch/>
        </p:blipFill>
        <p:spPr>
          <a:xfrm>
            <a:off x="-1710047" y="0"/>
            <a:ext cx="13902047" cy="12740527"/>
          </a:xfrm>
          <a:solidFill>
            <a:schemeClr val="bg2">
              <a:alpha val="18000"/>
            </a:schemeClr>
          </a:solidFill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423962F-BD12-4342-9FDA-1877EAB6B0DD}"/>
              </a:ext>
            </a:extLst>
          </p:cNvPr>
          <p:cNvGrpSpPr/>
          <p:nvPr/>
        </p:nvGrpSpPr>
        <p:grpSpPr>
          <a:xfrm>
            <a:off x="4471977" y="106879"/>
            <a:ext cx="2873908" cy="920142"/>
            <a:chOff x="0" y="0"/>
            <a:chExt cx="2300355" cy="920142"/>
          </a:xfrm>
        </p:grpSpPr>
        <p:sp>
          <p:nvSpPr>
            <p:cNvPr id="14" name="Pfeil: Chevron 13">
              <a:extLst>
                <a:ext uri="{FF2B5EF4-FFF2-40B4-BE49-F238E27FC236}">
                  <a16:creationId xmlns:a16="http://schemas.microsoft.com/office/drawing/2014/main" id="{920A7346-1B1B-4A2D-BD3A-D71136D78D09}"/>
                </a:ext>
              </a:extLst>
            </p:cNvPr>
            <p:cNvSpPr/>
            <p:nvPr/>
          </p:nvSpPr>
          <p:spPr>
            <a:xfrm>
              <a:off x="0" y="0"/>
              <a:ext cx="2300355" cy="9201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feil: Chevron 4">
              <a:extLst>
                <a:ext uri="{FF2B5EF4-FFF2-40B4-BE49-F238E27FC236}">
                  <a16:creationId xmlns:a16="http://schemas.microsoft.com/office/drawing/2014/main" id="{AE48A309-3349-4EFF-A172-43DFEBC2A6C5}"/>
                </a:ext>
              </a:extLst>
            </p:cNvPr>
            <p:cNvSpPr txBox="1"/>
            <p:nvPr/>
          </p:nvSpPr>
          <p:spPr>
            <a:xfrm>
              <a:off x="460071" y="0"/>
              <a:ext cx="1380213" cy="9201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19685" rIns="0" bIns="19685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100" dirty="0"/>
                <a:t>Roadmap</a:t>
              </a:r>
              <a:endParaRPr lang="de-DE" sz="3100" kern="12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7BE3B80-D833-4023-B3BE-A63C2CD2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68" y="1815766"/>
            <a:ext cx="11676063" cy="404513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accent1">
                <a:alpha val="77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Bildplatzhalter 84" descr="Einzelnes Zahnrad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endParaRPr lang="de-DE" sz="1400" dirty="0"/>
          </a:p>
          <a:p>
            <a:r>
              <a:rPr lang="de-DE" sz="1400" dirty="0" err="1"/>
              <a:t>Cooperations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local</a:t>
            </a:r>
            <a:r>
              <a:rPr lang="de-DE" sz="1400" dirty="0"/>
              <a:t> </a:t>
            </a:r>
            <a:r>
              <a:rPr lang="de-DE" sz="1400" dirty="0" err="1"/>
              <a:t>newspapers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 err="1"/>
              <a:t>Expand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r>
              <a:rPr lang="de-DE" sz="1400" dirty="0"/>
              <a:t> </a:t>
            </a:r>
            <a:r>
              <a:rPr lang="de-DE" sz="1400" dirty="0" err="1"/>
              <a:t>citys</a:t>
            </a:r>
            <a:r>
              <a:rPr lang="de-DE" sz="1400" dirty="0"/>
              <a:t> (</a:t>
            </a:r>
            <a:r>
              <a:rPr lang="de-DE" sz="1400" dirty="0" err="1"/>
              <a:t>right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Berlin </a:t>
            </a:r>
            <a:r>
              <a:rPr lang="de-DE" sz="1400" dirty="0" err="1"/>
              <a:t>focused</a:t>
            </a:r>
            <a:r>
              <a:rPr lang="de-DE" sz="1400" dirty="0"/>
              <a:t>) </a:t>
            </a:r>
          </a:p>
          <a:p>
            <a:r>
              <a:rPr lang="de-DE" sz="1400" dirty="0"/>
              <a:t> </a:t>
            </a:r>
          </a:p>
          <a:p>
            <a:r>
              <a:rPr lang="de-DE" sz="1400" dirty="0" err="1"/>
              <a:t>Cooperation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regional </a:t>
            </a:r>
            <a:r>
              <a:rPr lang="de-DE" sz="1400" dirty="0" err="1"/>
              <a:t>openings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clubs</a:t>
            </a:r>
            <a:r>
              <a:rPr lang="de-DE" sz="1400" dirty="0"/>
              <a:t>, </a:t>
            </a:r>
            <a:r>
              <a:rPr lang="de-DE" sz="1400" dirty="0" err="1"/>
              <a:t>restaurants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free</a:t>
            </a:r>
            <a:r>
              <a:rPr lang="de-DE" sz="1400" dirty="0"/>
              <a:t> time </a:t>
            </a:r>
            <a:r>
              <a:rPr lang="de-DE" sz="1400" dirty="0" err="1"/>
              <a:t>activities</a:t>
            </a:r>
            <a:endParaRPr lang="de-DE" sz="1400" dirty="0"/>
          </a:p>
          <a:p>
            <a:endParaRPr lang="de-DE" sz="1400" dirty="0"/>
          </a:p>
          <a:p>
            <a:pPr rtl="0"/>
            <a:endParaRPr lang="de-DE" sz="1400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EA656B3-D7B7-466C-8700-D2F68B6669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6292" r="16292"/>
          <a:stretch>
            <a:fillRect/>
          </a:stretch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endParaRPr lang="de-DE" sz="1400" dirty="0"/>
          </a:p>
          <a:p>
            <a:r>
              <a:rPr lang="de-DE" sz="1400" dirty="0"/>
              <a:t>Request-service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local</a:t>
            </a:r>
            <a:r>
              <a:rPr lang="de-DE" sz="1400" dirty="0"/>
              <a:t> </a:t>
            </a:r>
            <a:r>
              <a:rPr lang="de-DE" sz="1400" dirty="0" err="1"/>
              <a:t>events</a:t>
            </a:r>
            <a:r>
              <a:rPr lang="de-DE" sz="1400" dirty="0"/>
              <a:t> like </a:t>
            </a:r>
            <a:r>
              <a:rPr lang="de-DE" sz="1400" dirty="0" err="1"/>
              <a:t>hyperlinks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easy </a:t>
            </a:r>
            <a:r>
              <a:rPr lang="de-DE" sz="1400" dirty="0" err="1"/>
              <a:t>access</a:t>
            </a:r>
            <a:r>
              <a:rPr lang="de-DE" sz="1400" dirty="0"/>
              <a:t> / </a:t>
            </a:r>
            <a:r>
              <a:rPr lang="de-DE" sz="1400" dirty="0" err="1"/>
              <a:t>registration</a:t>
            </a:r>
            <a:r>
              <a:rPr lang="de-DE" sz="1400" dirty="0"/>
              <a:t> form ( i.e. Berlin </a:t>
            </a:r>
            <a:r>
              <a:rPr lang="de-DE" sz="1400" dirty="0" err="1"/>
              <a:t>marathon</a:t>
            </a:r>
            <a:r>
              <a:rPr lang="de-DE" sz="1400" dirty="0"/>
              <a:t>, </a:t>
            </a:r>
            <a:r>
              <a:rPr lang="de-DE" sz="1400" dirty="0" err="1"/>
              <a:t>night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museums</a:t>
            </a:r>
            <a:r>
              <a:rPr lang="de-DE" sz="1400" dirty="0"/>
              <a:t> … )</a:t>
            </a:r>
          </a:p>
          <a:p>
            <a:endParaRPr lang="de-DE" sz="1400" dirty="0"/>
          </a:p>
          <a:p>
            <a:r>
              <a:rPr lang="de-DE" sz="1400" dirty="0" err="1"/>
              <a:t>Advertisement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supporters</a:t>
            </a:r>
            <a:r>
              <a:rPr lang="de-DE" sz="1400" dirty="0"/>
              <a:t> / </a:t>
            </a:r>
            <a:r>
              <a:rPr lang="de-DE" sz="1400" dirty="0" err="1"/>
              <a:t>Adblockservice</a:t>
            </a:r>
            <a:r>
              <a:rPr lang="de-DE" sz="1400" dirty="0"/>
              <a:t> via </a:t>
            </a:r>
            <a:r>
              <a:rPr lang="de-DE" sz="1400" dirty="0" err="1"/>
              <a:t>premiumaccount</a:t>
            </a:r>
            <a:endParaRPr lang="de-DE" sz="1400" dirty="0"/>
          </a:p>
          <a:p>
            <a:pPr rtl="0"/>
            <a:endParaRPr lang="de-DE" sz="14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de-DE" u="sng" dirty="0" err="1"/>
              <a:t>Cooperations</a:t>
            </a:r>
            <a:endParaRPr lang="de-DE" u="sng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de-DE" u="sng" dirty="0"/>
              <a:t>Future Features</a:t>
            </a:r>
          </a:p>
        </p:txBody>
      </p:sp>
      <p:pic>
        <p:nvPicPr>
          <p:cNvPr id="83" name="Bildplatzhalter 82" descr="Balkendiagramm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0008AE4-D329-4445-9A3D-05D21F913DF2}"/>
              </a:ext>
            </a:extLst>
          </p:cNvPr>
          <p:cNvSpPr/>
          <p:nvPr/>
        </p:nvSpPr>
        <p:spPr>
          <a:xfrm>
            <a:off x="0" y="6003234"/>
            <a:ext cx="2202873" cy="85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63CC393-5B56-4646-B0B3-2BC24401EF81}"/>
              </a:ext>
            </a:extLst>
          </p:cNvPr>
          <p:cNvSpPr/>
          <p:nvPr/>
        </p:nvSpPr>
        <p:spPr>
          <a:xfrm>
            <a:off x="11340935" y="6311735"/>
            <a:ext cx="325603" cy="403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3A0DF4-85EA-45E7-A433-AEC491E6315C}"/>
              </a:ext>
            </a:extLst>
          </p:cNvPr>
          <p:cNvGrpSpPr/>
          <p:nvPr/>
        </p:nvGrpSpPr>
        <p:grpSpPr>
          <a:xfrm>
            <a:off x="7196599" y="139610"/>
            <a:ext cx="2873908" cy="920142"/>
            <a:chOff x="0" y="0"/>
            <a:chExt cx="2300355" cy="920142"/>
          </a:xfrm>
        </p:grpSpPr>
        <p:sp>
          <p:nvSpPr>
            <p:cNvPr id="16" name="Pfeil: Chevron 15">
              <a:extLst>
                <a:ext uri="{FF2B5EF4-FFF2-40B4-BE49-F238E27FC236}">
                  <a16:creationId xmlns:a16="http://schemas.microsoft.com/office/drawing/2014/main" id="{78F26E16-01B1-4522-9753-3C1247A371FF}"/>
                </a:ext>
              </a:extLst>
            </p:cNvPr>
            <p:cNvSpPr/>
            <p:nvPr/>
          </p:nvSpPr>
          <p:spPr>
            <a:xfrm>
              <a:off x="0" y="0"/>
              <a:ext cx="2300355" cy="920142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feil: Chevron 4">
              <a:extLst>
                <a:ext uri="{FF2B5EF4-FFF2-40B4-BE49-F238E27FC236}">
                  <a16:creationId xmlns:a16="http://schemas.microsoft.com/office/drawing/2014/main" id="{87C1FB25-E6EE-414F-AC16-5ACD11F9FBE5}"/>
                </a:ext>
              </a:extLst>
            </p:cNvPr>
            <p:cNvSpPr txBox="1"/>
            <p:nvPr/>
          </p:nvSpPr>
          <p:spPr>
            <a:xfrm>
              <a:off x="460071" y="0"/>
              <a:ext cx="1380213" cy="9201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19685" rIns="0" bIns="19685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100" kern="1200" dirty="0" err="1"/>
                <a:t>Whats</a:t>
              </a:r>
              <a:r>
                <a:rPr lang="de-DE" sz="3100" kern="1200" dirty="0"/>
                <a:t> </a:t>
              </a:r>
              <a:r>
                <a:rPr lang="de-DE" sz="3100" kern="1200" dirty="0" err="1"/>
                <a:t>next</a:t>
              </a:r>
              <a:r>
                <a:rPr lang="de-DE" sz="3100" kern="12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E336F7AC-F2C9-43E1-BD9B-CCF419543B35}"/>
              </a:ext>
            </a:extLst>
          </p:cNvPr>
          <p:cNvSpPr/>
          <p:nvPr/>
        </p:nvSpPr>
        <p:spPr>
          <a:xfrm>
            <a:off x="9768840" y="214312"/>
            <a:ext cx="2127885" cy="1256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831FB89-449A-40DC-80BB-0F5D58BA6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ner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3ABAA95C-4A24-469D-AA1A-F5D3BC470A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404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09B34E18-9FDF-4253-B69E-438C979C2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336F7AC-F2C9-43E1-BD9B-CCF419543B35}"/>
              </a:ext>
            </a:extLst>
          </p:cNvPr>
          <p:cNvSpPr/>
          <p:nvPr/>
        </p:nvSpPr>
        <p:spPr>
          <a:xfrm>
            <a:off x="9768840" y="214312"/>
            <a:ext cx="2127885" cy="1256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Bildplatzhalter 34">
            <a:extLst>
              <a:ext uri="{FF2B5EF4-FFF2-40B4-BE49-F238E27FC236}">
                <a16:creationId xmlns:a16="http://schemas.microsoft.com/office/drawing/2014/main" id="{56851C7E-47FD-457D-BEF5-C142934F54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094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A62359-EEAA-42B1-9C77-1CEE80EF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5400" b="1" dirty="0"/>
              <a:t>QUESTIONS ?</a:t>
            </a:r>
          </a:p>
        </p:txBody>
      </p:sp>
      <p:pic>
        <p:nvPicPr>
          <p:cNvPr id="11" name="Bildplatzhalter 10" descr="Fragezeichen mit einfarbiger Füllung">
            <a:extLst>
              <a:ext uri="{FF2B5EF4-FFF2-40B4-BE49-F238E27FC236}">
                <a16:creationId xmlns:a16="http://schemas.microsoft.com/office/drawing/2014/main" id="{0569A354-6180-4024-BF55-54840304D5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55212" y="988536"/>
            <a:ext cx="4884848" cy="4884848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C67E166-B484-472C-9E1F-2F5D9B81A052}"/>
              </a:ext>
            </a:extLst>
          </p:cNvPr>
          <p:cNvSpPr/>
          <p:nvPr/>
        </p:nvSpPr>
        <p:spPr>
          <a:xfrm>
            <a:off x="390525" y="6257925"/>
            <a:ext cx="1390650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26A03B-FA72-4BFC-BE54-BF2B847C018A}"/>
              </a:ext>
            </a:extLst>
          </p:cNvPr>
          <p:cNvSpPr/>
          <p:nvPr/>
        </p:nvSpPr>
        <p:spPr>
          <a:xfrm>
            <a:off x="10534650" y="6257925"/>
            <a:ext cx="1390650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44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95_TF34076243" id="{08700077-069E-4FC7-9803-E0E8FFC68286}" vid="{D3EE604E-3FB4-4B44-A42C-EEFA81C76CB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255</Words>
  <Application>Microsoft Office PowerPoint</Application>
  <PresentationFormat>Breitbild</PresentationFormat>
  <Paragraphs>66</Paragraphs>
  <Slides>10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Office-Design</vt:lpstr>
      <vt:lpstr>Kiez Kultur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 demo ner</vt:lpstr>
      <vt:lpstr>Prototype</vt:lpstr>
      <vt:lpstr>PowerPoint-Präsentation</vt:lpstr>
      <vt:lpstr>Download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2021-07-02T14:13:45Z</dcterms:created>
  <dcterms:modified xsi:type="dcterms:W3CDTF">2021-07-05T07:25:01Z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